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</p:sldIdLst>
  <p:sldSz cx="18288000" cy="10287000"/>
  <p:notesSz cx="6858000" cy="9144000"/>
  <p:embeddedFontLst>
    <p:embeddedFont>
      <p:font typeface="Coming Soon" charset="1" panose="02000000000000000000"/>
      <p:regular r:id="rId6"/>
    </p:embeddedFont>
    <p:embeddedFont>
      <p:font typeface="Glacial Indifference" charset="1" panose="00000000000000000000"/>
      <p:regular r:id="rId7"/>
    </p:embeddedFont>
    <p:embeddedFont>
      <p:font typeface="Glacial Indifference Bold" charset="1" panose="00000800000000000000"/>
      <p:regular r:id="rId8"/>
    </p:embeddedFont>
    <p:embeddedFont>
      <p:font typeface="Glacial Indifference Italics" charset="1" panose="00000000000000000000"/>
      <p:regular r:id="rId9"/>
    </p:embeddedFont>
    <p:embeddedFont>
      <p:font typeface="Glacial Indifference Bold Italics" charset="1" panose="00000800000000000000"/>
      <p:regular r:id="rId10"/>
    </p:embeddedFont>
    <p:embeddedFont>
      <p:font typeface="Tenor Sans" charset="1" panose="02000000000000000000"/>
      <p:regular r:id="rId11"/>
    </p:embeddedFont>
    <p:embeddedFont>
      <p:font typeface="Arimo" charset="1" panose="020B0604020202020204"/>
      <p:regular r:id="rId12"/>
    </p:embeddedFont>
    <p:embeddedFont>
      <p:font typeface="Arimo Bold" charset="1" panose="020B0704020202020204"/>
      <p:regular r:id="rId13"/>
    </p:embeddedFont>
    <p:embeddedFont>
      <p:font typeface="Arimo Italics" charset="1" panose="020B0604020202090204"/>
      <p:regular r:id="rId14"/>
    </p:embeddedFont>
    <p:embeddedFont>
      <p:font typeface="Arimo Bold Italics" charset="1" panose="020B0704020202090204"/>
      <p:regular r:id="rId15"/>
    </p:embeddedFont>
    <p:embeddedFont>
      <p:font typeface="Gordita" charset="1" panose="00000000000000000000"/>
      <p:regular r:id="rId16"/>
    </p:embeddedFont>
    <p:embeddedFont>
      <p:font typeface="Gordita Bold" charset="1" panose="00000000000000000000"/>
      <p:regular r:id="rId17"/>
    </p:embeddedFont>
    <p:embeddedFont>
      <p:font typeface="Gordita Italics" charset="1" panose="00000000000000000000"/>
      <p:regular r:id="rId18"/>
    </p:embeddedFont>
    <p:embeddedFont>
      <p:font typeface="Gordita Bold Italics" charset="1" panose="00000000000000000000"/>
      <p:regular r:id="rId19"/>
    </p:embeddedFont>
    <p:embeddedFont>
      <p:font typeface="Gordita Light" charset="1" panose="00000000000000000000"/>
      <p:regular r:id="rId20"/>
    </p:embeddedFont>
    <p:embeddedFont>
      <p:font typeface="Gordita Light Italics" charset="1" panose="00000000000000000000"/>
      <p:regular r:id="rId21"/>
    </p:embeddedFont>
    <p:embeddedFont>
      <p:font typeface="Cairo" charset="1" panose="00000500000000000000"/>
      <p:regular r:id="rId22"/>
    </p:embeddedFont>
    <p:embeddedFont>
      <p:font typeface="Cairo Bold" charset="1" panose="00000800000000000000"/>
      <p:regular r:id="rId23"/>
    </p:embeddedFont>
    <p:embeddedFont>
      <p:font typeface="Cairo Extra-Light" charset="1" panose="00000300000000000000"/>
      <p:regular r:id="rId24"/>
    </p:embeddedFont>
    <p:embeddedFont>
      <p:font typeface="Cairo Light" charset="1" panose="00000400000000000000"/>
      <p:regular r:id="rId25"/>
    </p:embeddedFont>
    <p:embeddedFont>
      <p:font typeface="Cairo Semi-Bold" charset="1" panose="00000700000000000000"/>
      <p:regular r:id="rId26"/>
    </p:embeddedFont>
    <p:embeddedFont>
      <p:font typeface="Cairo Heavy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Relationship Id="rId6" Target="../media/image30.png" Type="http://schemas.openxmlformats.org/officeDocument/2006/relationships/image"/><Relationship Id="rId7" Target="../media/image31.svg" Type="http://schemas.openxmlformats.org/officeDocument/2006/relationships/image"/><Relationship Id="rId8" Target="../media/image32.png" Type="http://schemas.openxmlformats.org/officeDocument/2006/relationships/image"/><Relationship Id="rId9" Target="../media/image3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4.png" Type="http://schemas.openxmlformats.org/officeDocument/2006/relationships/image"/><Relationship Id="rId5" Target="../media/image35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9641" y="919790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547814" y="8028167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4"/>
                </a:lnTo>
                <a:lnTo>
                  <a:pt x="0" y="662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967816" y="1028700"/>
            <a:ext cx="3291484" cy="575211"/>
          </a:xfrm>
          <a:custGeom>
            <a:avLst/>
            <a:gdLst/>
            <a:ahLst/>
            <a:cxnLst/>
            <a:rect r="r" b="b" t="t" l="l"/>
            <a:pathLst>
              <a:path h="575211" w="3291484">
                <a:moveTo>
                  <a:pt x="0" y="0"/>
                </a:moveTo>
                <a:lnTo>
                  <a:pt x="3291484" y="0"/>
                </a:lnTo>
                <a:lnTo>
                  <a:pt x="3291484" y="575211"/>
                </a:lnTo>
                <a:lnTo>
                  <a:pt x="0" y="575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66800" y="4727588"/>
            <a:ext cx="7408630" cy="442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0"/>
              </a:lnSpc>
            </a:pPr>
            <a:r>
              <a:rPr lang="en-US" sz="2701">
                <a:solidFill>
                  <a:srgbClr val="363434"/>
                </a:solidFill>
                <a:latin typeface="Tenor Sans"/>
              </a:rPr>
              <a:t>JOB PLACEMENT WEBSITE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72016"/>
            <a:ext cx="9148448" cy="1493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6"/>
              </a:lnSpc>
            </a:pPr>
            <a:r>
              <a:rPr lang="en-US" sz="10948" spc="-416">
                <a:solidFill>
                  <a:srgbClr val="363434"/>
                </a:solidFill>
                <a:latin typeface="Tenor Sans Bold"/>
              </a:rPr>
              <a:t>OPTIMATCH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6325" y="7631751"/>
            <a:ext cx="3132291" cy="890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Shatha Althbiti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65709" y="7631751"/>
            <a:ext cx="3132291" cy="1335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>
              <a:lnSpc>
                <a:spcPts val="3538"/>
              </a:lnSpc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Mosab Alsagabi</a:t>
            </a: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058939" y="7631751"/>
            <a:ext cx="3132291" cy="1335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>
              <a:lnSpc>
                <a:spcPts val="3538"/>
              </a:lnSpc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Norah Alsomali  </a:t>
            </a: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1552170" y="8076700"/>
            <a:ext cx="3132291" cy="446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 Nujud Albaqshi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66" y="0"/>
            <a:ext cx="18244868" cy="10287000"/>
          </a:xfrm>
          <a:custGeom>
            <a:avLst/>
            <a:gdLst/>
            <a:ahLst/>
            <a:cxnLst/>
            <a:rect r="r" b="b" t="t" l="l"/>
            <a:pathLst>
              <a:path h="10287000" w="18244868">
                <a:moveTo>
                  <a:pt x="0" y="0"/>
                </a:moveTo>
                <a:lnTo>
                  <a:pt x="18244868" y="0"/>
                </a:lnTo>
                <a:lnTo>
                  <a:pt x="1824486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022602"/>
            <a:ext cx="4905185" cy="7264398"/>
            <a:chOff x="0" y="0"/>
            <a:chExt cx="1291901" cy="19132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1901" cy="1913257"/>
            </a:xfrm>
            <a:custGeom>
              <a:avLst/>
              <a:gdLst/>
              <a:ahLst/>
              <a:cxnLst/>
              <a:rect r="r" b="b" t="t" l="l"/>
              <a:pathLst>
                <a:path h="1913257" w="1291901">
                  <a:moveTo>
                    <a:pt x="0" y="0"/>
                  </a:moveTo>
                  <a:lnTo>
                    <a:pt x="1291901" y="0"/>
                  </a:lnTo>
                  <a:lnTo>
                    <a:pt x="1291901" y="1913257"/>
                  </a:lnTo>
                  <a:lnTo>
                    <a:pt x="0" y="1913257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291901" cy="1932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354115" y="3022602"/>
            <a:ext cx="4905185" cy="7264398"/>
            <a:chOff x="0" y="0"/>
            <a:chExt cx="1291901" cy="19132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91901" cy="1913257"/>
            </a:xfrm>
            <a:custGeom>
              <a:avLst/>
              <a:gdLst/>
              <a:ahLst/>
              <a:cxnLst/>
              <a:rect r="r" b="b" t="t" l="l"/>
              <a:pathLst>
                <a:path h="1913257" w="1291901">
                  <a:moveTo>
                    <a:pt x="0" y="0"/>
                  </a:moveTo>
                  <a:lnTo>
                    <a:pt x="1291901" y="0"/>
                  </a:lnTo>
                  <a:lnTo>
                    <a:pt x="1291901" y="1913257"/>
                  </a:lnTo>
                  <a:lnTo>
                    <a:pt x="0" y="1913257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291901" cy="1932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91407" y="3022602"/>
            <a:ext cx="4905185" cy="7264398"/>
            <a:chOff x="0" y="0"/>
            <a:chExt cx="1291901" cy="191325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91901" cy="1913257"/>
            </a:xfrm>
            <a:custGeom>
              <a:avLst/>
              <a:gdLst/>
              <a:ahLst/>
              <a:cxnLst/>
              <a:rect r="r" b="b" t="t" l="l"/>
              <a:pathLst>
                <a:path h="1913257" w="1291901">
                  <a:moveTo>
                    <a:pt x="0" y="0"/>
                  </a:moveTo>
                  <a:lnTo>
                    <a:pt x="1291901" y="0"/>
                  </a:lnTo>
                  <a:lnTo>
                    <a:pt x="1291901" y="1913257"/>
                  </a:lnTo>
                  <a:lnTo>
                    <a:pt x="0" y="1913257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291901" cy="1932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-86178">
            <a:off x="16775533" y="1288713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2660246" y="1228725"/>
            <a:ext cx="12231462" cy="982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88"/>
              </a:lnSpc>
              <a:spcBef>
                <a:spcPct val="0"/>
              </a:spcBef>
            </a:pPr>
            <a:r>
              <a:rPr lang="en-US" sz="7813">
                <a:solidFill>
                  <a:srgbClr val="1E1B1B"/>
                </a:solidFill>
                <a:latin typeface="Tenor Sans Bold"/>
              </a:rPr>
              <a:t>RECOMMENDATION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3387577" y="2600554"/>
            <a:ext cx="2370407" cy="2597059"/>
          </a:xfrm>
          <a:custGeom>
            <a:avLst/>
            <a:gdLst/>
            <a:ahLst/>
            <a:cxnLst/>
            <a:rect r="r" b="b" t="t" l="l"/>
            <a:pathLst>
              <a:path h="2597059" w="2370407">
                <a:moveTo>
                  <a:pt x="0" y="0"/>
                </a:moveTo>
                <a:lnTo>
                  <a:pt x="2370406" y="0"/>
                </a:lnTo>
                <a:lnTo>
                  <a:pt x="2370406" y="2597059"/>
                </a:lnTo>
                <a:lnTo>
                  <a:pt x="0" y="2597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7829588" y="2600554"/>
            <a:ext cx="2390370" cy="2542946"/>
          </a:xfrm>
          <a:custGeom>
            <a:avLst/>
            <a:gdLst/>
            <a:ahLst/>
            <a:cxnLst/>
            <a:rect r="r" b="b" t="t" l="l"/>
            <a:pathLst>
              <a:path h="2542946" w="2390370">
                <a:moveTo>
                  <a:pt x="0" y="0"/>
                </a:moveTo>
                <a:lnTo>
                  <a:pt x="2390370" y="0"/>
                </a:lnTo>
                <a:lnTo>
                  <a:pt x="2390370" y="2542946"/>
                </a:lnTo>
                <a:lnTo>
                  <a:pt x="0" y="25429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1192980" y="5356429"/>
            <a:ext cx="4576625" cy="943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4"/>
              </a:lnSpc>
            </a:pPr>
            <a:r>
              <a:rPr lang="en-US" sz="3269">
                <a:solidFill>
                  <a:srgbClr val="363434"/>
                </a:solidFill>
                <a:latin typeface="Tenor Sans Semi-Bold"/>
              </a:rPr>
              <a:t>Shortlisting Process Optimization: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55687" y="5356429"/>
            <a:ext cx="4576625" cy="943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4"/>
              </a:lnSpc>
            </a:pPr>
            <a:r>
              <a:rPr lang="en-US" sz="3269">
                <a:solidFill>
                  <a:srgbClr val="363434"/>
                </a:solidFill>
                <a:latin typeface="Tenor Sans Semi-Bold"/>
              </a:rPr>
              <a:t>The Impact of Having a Career Center: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18395" y="5356429"/>
            <a:ext cx="4576625" cy="943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4"/>
              </a:lnSpc>
            </a:pPr>
            <a:r>
              <a:rPr lang="en-US" sz="3269">
                <a:solidFill>
                  <a:srgbClr val="363434"/>
                </a:solidFill>
                <a:latin typeface="Tenor Sans Semi-Bold"/>
              </a:rPr>
              <a:t>Profile Completeness Impact: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90857" y="6519326"/>
            <a:ext cx="4576625" cy="3288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599">
                <a:solidFill>
                  <a:srgbClr val="363434"/>
                </a:solidFill>
                <a:latin typeface="Tenor Sans"/>
              </a:rPr>
              <a:t>We suggest extending the response window for students from 3 days to 7 days or enhancing communication by diversifying notification channels to reach students more effectively.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855687" y="6519326"/>
            <a:ext cx="4576625" cy="165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599">
                <a:solidFill>
                  <a:srgbClr val="363434"/>
                </a:solidFill>
                <a:latin typeface="Tenor Sans"/>
              </a:rPr>
              <a:t>Encouraging schools to establish career centers can significantly impact job placement outcomes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520518" y="6519326"/>
            <a:ext cx="4576625" cy="246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599">
                <a:solidFill>
                  <a:srgbClr val="363434"/>
                </a:solidFill>
                <a:latin typeface="Tenor Sans"/>
              </a:rPr>
              <a:t>Encouraging students to complete their profiles and upload resumes by offering free resume templates tailored to different industries and career paths.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2280917" y="2600554"/>
            <a:ext cx="2276890" cy="2276890"/>
          </a:xfrm>
          <a:custGeom>
            <a:avLst/>
            <a:gdLst/>
            <a:ahLst/>
            <a:cxnLst/>
            <a:rect r="r" b="b" t="t" l="l"/>
            <a:pathLst>
              <a:path h="2276890" w="2276890">
                <a:moveTo>
                  <a:pt x="0" y="0"/>
                </a:moveTo>
                <a:lnTo>
                  <a:pt x="2276890" y="0"/>
                </a:lnTo>
                <a:lnTo>
                  <a:pt x="2276890" y="2276890"/>
                </a:lnTo>
                <a:lnTo>
                  <a:pt x="0" y="22768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05169" y="7968894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3" y="0"/>
                </a:lnTo>
                <a:lnTo>
                  <a:pt x="2351533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99441" y="1028700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4"/>
                </a:lnTo>
                <a:lnTo>
                  <a:pt x="0" y="662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485151"/>
            <a:ext cx="12744170" cy="1493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6"/>
              </a:lnSpc>
            </a:pPr>
            <a:r>
              <a:rPr lang="en-US" sz="10948" spc="-416">
                <a:solidFill>
                  <a:srgbClr val="363434"/>
                </a:solidFill>
                <a:latin typeface="Tenor Sans Bold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593577" y="3299721"/>
            <a:ext cx="4181767" cy="3687559"/>
          </a:xfrm>
          <a:custGeom>
            <a:avLst/>
            <a:gdLst/>
            <a:ahLst/>
            <a:cxnLst/>
            <a:rect r="r" b="b" t="t" l="l"/>
            <a:pathLst>
              <a:path h="3687559" w="4181767">
                <a:moveTo>
                  <a:pt x="0" y="0"/>
                </a:moveTo>
                <a:lnTo>
                  <a:pt x="4181767" y="0"/>
                </a:lnTo>
                <a:lnTo>
                  <a:pt x="4181767" y="3687558"/>
                </a:lnTo>
                <a:lnTo>
                  <a:pt x="0" y="36875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076325" y="7631751"/>
            <a:ext cx="3132291" cy="890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Shatha Althbiti 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65709" y="7631751"/>
            <a:ext cx="3132291" cy="1335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>
              <a:lnSpc>
                <a:spcPts val="3538"/>
              </a:lnSpc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Mosab Alsagabi</a:t>
            </a: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058939" y="7631751"/>
            <a:ext cx="3132291" cy="1335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38"/>
              </a:lnSpc>
            </a:pPr>
          </a:p>
          <a:p>
            <a:pPr algn="l">
              <a:lnSpc>
                <a:spcPts val="3538"/>
              </a:lnSpc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Norah Alsomali  </a:t>
            </a:r>
          </a:p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552170" y="8067711"/>
            <a:ext cx="3132291" cy="446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38"/>
              </a:lnSpc>
              <a:spcBef>
                <a:spcPct val="0"/>
              </a:spcBef>
            </a:pPr>
            <a:r>
              <a:rPr lang="en-US" sz="2831">
                <a:solidFill>
                  <a:srgbClr val="303030"/>
                </a:solidFill>
                <a:latin typeface="Tenor Sans"/>
              </a:rPr>
              <a:t> Nujud Albaqshi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064664" y="903640"/>
            <a:ext cx="3658917" cy="588735"/>
          </a:xfrm>
          <a:custGeom>
            <a:avLst/>
            <a:gdLst/>
            <a:ahLst/>
            <a:cxnLst/>
            <a:rect r="r" b="b" t="t" l="l"/>
            <a:pathLst>
              <a:path h="588735" w="3658917">
                <a:moveTo>
                  <a:pt x="0" y="0"/>
                </a:moveTo>
                <a:lnTo>
                  <a:pt x="3658916" y="0"/>
                </a:lnTo>
                <a:lnTo>
                  <a:pt x="3658916" y="588735"/>
                </a:lnTo>
                <a:lnTo>
                  <a:pt x="0" y="5887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191230" y="441607"/>
            <a:ext cx="2724670" cy="1512802"/>
          </a:xfrm>
          <a:custGeom>
            <a:avLst/>
            <a:gdLst/>
            <a:ahLst/>
            <a:cxnLst/>
            <a:rect r="r" b="b" t="t" l="l"/>
            <a:pathLst>
              <a:path h="1512802" w="2724670">
                <a:moveTo>
                  <a:pt x="0" y="0"/>
                </a:moveTo>
                <a:lnTo>
                  <a:pt x="2724670" y="0"/>
                </a:lnTo>
                <a:lnTo>
                  <a:pt x="2724670" y="1512801"/>
                </a:lnTo>
                <a:lnTo>
                  <a:pt x="0" y="15128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73327"/>
            <a:ext cx="7955731" cy="490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66"/>
              </a:lnSpc>
              <a:spcBef>
                <a:spcPct val="0"/>
              </a:spcBef>
            </a:pPr>
            <a:r>
              <a:rPr lang="en-US" sz="3877" spc="-147">
                <a:solidFill>
                  <a:srgbClr val="363434"/>
                </a:solidFill>
                <a:latin typeface="Tenor Sans"/>
              </a:rPr>
              <a:t>INTRODUCTION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688397"/>
            <a:ext cx="8115300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363434"/>
                </a:solidFill>
                <a:latin typeface="Cairo Semi-Bold"/>
              </a:rPr>
              <a:t>OptiMatch is a job placement website that supports the official career center for over 750 universities worldwide using a matching tool connecting students and companies.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6415" y="2387479"/>
            <a:ext cx="6922791" cy="67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74"/>
              </a:lnSpc>
              <a:spcBef>
                <a:spcPct val="0"/>
              </a:spcBef>
            </a:pPr>
            <a:r>
              <a:rPr lang="en-US" sz="4299">
                <a:solidFill>
                  <a:srgbClr val="363434"/>
                </a:solidFill>
                <a:latin typeface="Tenor Sans"/>
              </a:rPr>
              <a:t>WHAT IS OPTIMATCH?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257233">
            <a:off x="9559898" y="1163512"/>
            <a:ext cx="1277641" cy="741032"/>
          </a:xfrm>
          <a:custGeom>
            <a:avLst/>
            <a:gdLst/>
            <a:ahLst/>
            <a:cxnLst/>
            <a:rect r="r" b="b" t="t" l="l"/>
            <a:pathLst>
              <a:path h="741032" w="1277641">
                <a:moveTo>
                  <a:pt x="0" y="0"/>
                </a:moveTo>
                <a:lnTo>
                  <a:pt x="1277642" y="0"/>
                </a:lnTo>
                <a:lnTo>
                  <a:pt x="1277642" y="741032"/>
                </a:lnTo>
                <a:lnTo>
                  <a:pt x="0" y="7410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-269147">
            <a:off x="9706609" y="1400910"/>
            <a:ext cx="983555" cy="25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61"/>
              </a:lnSpc>
              <a:spcBef>
                <a:spcPct val="0"/>
              </a:spcBef>
            </a:pPr>
            <a:r>
              <a:rPr lang="en-US" sz="1649">
                <a:solidFill>
                  <a:srgbClr val="363434"/>
                </a:solidFill>
                <a:latin typeface="Coming Soon"/>
              </a:rPr>
              <a:t>Matching</a:t>
            </a:r>
          </a:p>
        </p:txBody>
      </p:sp>
      <p:sp>
        <p:nvSpPr>
          <p:cNvPr name="Freeform 7" id="7"/>
          <p:cNvSpPr/>
          <p:nvPr/>
        </p:nvSpPr>
        <p:spPr>
          <a:xfrm flipH="false" flipV="true" rot="-3791041">
            <a:off x="8894104" y="1894821"/>
            <a:ext cx="748608" cy="257981"/>
          </a:xfrm>
          <a:custGeom>
            <a:avLst/>
            <a:gdLst/>
            <a:ahLst/>
            <a:cxnLst/>
            <a:rect r="r" b="b" t="t" l="l"/>
            <a:pathLst>
              <a:path h="257981" w="748608">
                <a:moveTo>
                  <a:pt x="0" y="257981"/>
                </a:moveTo>
                <a:lnTo>
                  <a:pt x="748608" y="257981"/>
                </a:lnTo>
                <a:lnTo>
                  <a:pt x="748608" y="0"/>
                </a:lnTo>
                <a:lnTo>
                  <a:pt x="0" y="0"/>
                </a:lnTo>
                <a:lnTo>
                  <a:pt x="0" y="257981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59434" y="8251550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4"/>
                </a:lnTo>
                <a:lnTo>
                  <a:pt x="0" y="66270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8576833" y="2182402"/>
            <a:ext cx="2780840" cy="2869535"/>
          </a:xfrm>
          <a:custGeom>
            <a:avLst/>
            <a:gdLst/>
            <a:ahLst/>
            <a:cxnLst/>
            <a:rect r="r" b="b" t="t" l="l"/>
            <a:pathLst>
              <a:path h="2869535" w="2780840">
                <a:moveTo>
                  <a:pt x="0" y="0"/>
                </a:moveTo>
                <a:lnTo>
                  <a:pt x="2780840" y="0"/>
                </a:lnTo>
                <a:lnTo>
                  <a:pt x="2780840" y="2869535"/>
                </a:lnTo>
                <a:lnTo>
                  <a:pt x="0" y="28695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715706" y="5523473"/>
            <a:ext cx="3051703" cy="3390781"/>
          </a:xfrm>
          <a:custGeom>
            <a:avLst/>
            <a:gdLst/>
            <a:ahLst/>
            <a:cxnLst/>
            <a:rect r="r" b="b" t="t" l="l"/>
            <a:pathLst>
              <a:path h="3390781" w="3051703">
                <a:moveTo>
                  <a:pt x="0" y="0"/>
                </a:moveTo>
                <a:lnTo>
                  <a:pt x="3051703" y="0"/>
                </a:lnTo>
                <a:lnTo>
                  <a:pt x="3051703" y="3390781"/>
                </a:lnTo>
                <a:lnTo>
                  <a:pt x="0" y="339078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1" id="11"/>
          <p:cNvGrpSpPr/>
          <p:nvPr/>
        </p:nvGrpSpPr>
        <p:grpSpPr>
          <a:xfrm rot="0">
            <a:off x="875551" y="6099382"/>
            <a:ext cx="11743241" cy="2651740"/>
            <a:chOff x="0" y="0"/>
            <a:chExt cx="3092870" cy="69840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092870" cy="698401"/>
            </a:xfrm>
            <a:custGeom>
              <a:avLst/>
              <a:gdLst/>
              <a:ahLst/>
              <a:cxnLst/>
              <a:rect r="r" b="b" t="t" l="l"/>
              <a:pathLst>
                <a:path h="698401" w="3092870">
                  <a:moveTo>
                    <a:pt x="0" y="0"/>
                  </a:moveTo>
                  <a:lnTo>
                    <a:pt x="3092870" y="0"/>
                  </a:lnTo>
                  <a:lnTo>
                    <a:pt x="3092870" y="698401"/>
                  </a:lnTo>
                  <a:lnTo>
                    <a:pt x="0" y="698401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3092870" cy="7174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28095" y="6537369"/>
            <a:ext cx="10779492" cy="1543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363434"/>
                </a:solidFill>
                <a:latin typeface="Cairo Semi-Bold"/>
              </a:rPr>
              <a:t>As an analysts team, we want to analyze the OptiMatch funnel for the product team to enhance student job placement, so that we can improve and provide better opportunities for students.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47814" y="833096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948118" y="8926948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3" y="0"/>
                </a:lnTo>
                <a:lnTo>
                  <a:pt x="2351533" y="662704"/>
                </a:lnTo>
                <a:lnTo>
                  <a:pt x="0" y="662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379993" y="985496"/>
            <a:ext cx="11768672" cy="818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00"/>
              </a:lnSpc>
              <a:spcBef>
                <a:spcPct val="0"/>
              </a:spcBef>
            </a:pPr>
            <a:r>
              <a:rPr lang="en-US" sz="6413">
                <a:solidFill>
                  <a:srgbClr val="1E1B1B"/>
                </a:solidFill>
                <a:latin typeface="Tenor Sans Bold"/>
              </a:rPr>
              <a:t>HOW DOES IT WORK?</a:t>
            </a:r>
            <a:r>
              <a:rPr lang="en-US" sz="6413">
                <a:solidFill>
                  <a:srgbClr val="1E1B1B"/>
                </a:solidFill>
                <a:latin typeface="Tenor Sans Bold"/>
              </a:rPr>
              <a:t> 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8100000">
            <a:off x="2721030" y="1509392"/>
            <a:ext cx="1489375" cy="513260"/>
          </a:xfrm>
          <a:custGeom>
            <a:avLst/>
            <a:gdLst/>
            <a:ahLst/>
            <a:cxnLst/>
            <a:rect r="r" b="b" t="t" l="l"/>
            <a:pathLst>
              <a:path h="513260" w="1489375">
                <a:moveTo>
                  <a:pt x="0" y="0"/>
                </a:moveTo>
                <a:lnTo>
                  <a:pt x="1489375" y="0"/>
                </a:lnTo>
                <a:lnTo>
                  <a:pt x="1489375" y="513260"/>
                </a:lnTo>
                <a:lnTo>
                  <a:pt x="0" y="5132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2091906" y="5327735"/>
            <a:ext cx="14404280" cy="0"/>
          </a:xfrm>
          <a:prstGeom prst="line">
            <a:avLst/>
          </a:prstGeom>
          <a:ln cap="rnd" w="47625">
            <a:solidFill>
              <a:srgbClr val="6D4C44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5400000">
            <a:off x="1575244" y="5062875"/>
            <a:ext cx="516662" cy="516662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C7F77"/>
            </a:solidFill>
          </p:spPr>
        </p:sp>
      </p:grpSp>
      <p:grpSp>
        <p:nvGrpSpPr>
          <p:cNvPr name="Group 9" id="9"/>
          <p:cNvGrpSpPr/>
          <p:nvPr/>
        </p:nvGrpSpPr>
        <p:grpSpPr>
          <a:xfrm rot="-5400000">
            <a:off x="6369316" y="5049818"/>
            <a:ext cx="529720" cy="52972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DD1C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5400000">
            <a:off x="10733687" y="5049818"/>
            <a:ext cx="529720" cy="529720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07774"/>
            </a:solidFill>
          </p:spPr>
        </p:sp>
      </p:grpSp>
      <p:grpSp>
        <p:nvGrpSpPr>
          <p:cNvPr name="Group 13" id="13"/>
          <p:cNvGrpSpPr/>
          <p:nvPr/>
        </p:nvGrpSpPr>
        <p:grpSpPr>
          <a:xfrm rot="-5400000">
            <a:off x="16428135" y="5062875"/>
            <a:ext cx="529720" cy="529720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3D9CA"/>
            </a:solidFill>
          </p:spPr>
        </p:sp>
      </p:grpSp>
      <p:grpSp>
        <p:nvGrpSpPr>
          <p:cNvPr name="Group 15" id="15"/>
          <p:cNvGrpSpPr/>
          <p:nvPr/>
        </p:nvGrpSpPr>
        <p:grpSpPr>
          <a:xfrm rot="-5400000">
            <a:off x="6437367" y="5117869"/>
            <a:ext cx="393617" cy="393617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CF4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1641617" y="5129249"/>
            <a:ext cx="383915" cy="383915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CF4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5400000">
            <a:off x="10801738" y="5117869"/>
            <a:ext cx="393617" cy="393617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CF4"/>
            </a:solidFill>
          </p:spPr>
        </p:sp>
      </p:grpSp>
      <p:grpSp>
        <p:nvGrpSpPr>
          <p:cNvPr name="Group 21" id="21"/>
          <p:cNvGrpSpPr/>
          <p:nvPr/>
        </p:nvGrpSpPr>
        <p:grpSpPr>
          <a:xfrm rot="-5400000">
            <a:off x="16496186" y="5130926"/>
            <a:ext cx="393617" cy="393617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CF4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4719195" y="3431548"/>
            <a:ext cx="3829962" cy="1358034"/>
            <a:chOff x="0" y="0"/>
            <a:chExt cx="3860862" cy="13689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860862" cy="1368990"/>
            </a:xfrm>
            <a:custGeom>
              <a:avLst/>
              <a:gdLst/>
              <a:ahLst/>
              <a:cxnLst/>
              <a:rect r="r" b="b" t="t" l="l"/>
              <a:pathLst>
                <a:path h="1368990" w="3860862">
                  <a:moveTo>
                    <a:pt x="3736402" y="1368990"/>
                  </a:moveTo>
                  <a:lnTo>
                    <a:pt x="124460" y="1368990"/>
                  </a:lnTo>
                  <a:cubicBezTo>
                    <a:pt x="55880" y="1368990"/>
                    <a:pt x="0" y="1313110"/>
                    <a:pt x="0" y="12445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736402" y="0"/>
                  </a:lnTo>
                  <a:cubicBezTo>
                    <a:pt x="3804982" y="0"/>
                    <a:pt x="3860862" y="55880"/>
                    <a:pt x="3860862" y="124460"/>
                  </a:cubicBezTo>
                  <a:lnTo>
                    <a:pt x="3860862" y="1244530"/>
                  </a:lnTo>
                  <a:cubicBezTo>
                    <a:pt x="3860862" y="1313110"/>
                    <a:pt x="3804982" y="1368990"/>
                    <a:pt x="3736402" y="1368990"/>
                  </a:cubicBezTo>
                  <a:close/>
                </a:path>
              </a:pathLst>
            </a:custGeom>
            <a:solidFill>
              <a:srgbClr val="BDD1C5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765408" y="5864152"/>
            <a:ext cx="3829962" cy="1530620"/>
            <a:chOff x="0" y="0"/>
            <a:chExt cx="3860862" cy="154296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860862" cy="1542969"/>
            </a:xfrm>
            <a:custGeom>
              <a:avLst/>
              <a:gdLst/>
              <a:ahLst/>
              <a:cxnLst/>
              <a:rect r="r" b="b" t="t" l="l"/>
              <a:pathLst>
                <a:path h="1542969" w="3860862">
                  <a:moveTo>
                    <a:pt x="3736402" y="1542969"/>
                  </a:moveTo>
                  <a:lnTo>
                    <a:pt x="124460" y="1542969"/>
                  </a:lnTo>
                  <a:cubicBezTo>
                    <a:pt x="55880" y="1542969"/>
                    <a:pt x="0" y="1487089"/>
                    <a:pt x="0" y="141850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736402" y="0"/>
                  </a:lnTo>
                  <a:cubicBezTo>
                    <a:pt x="3804982" y="0"/>
                    <a:pt x="3860862" y="55880"/>
                    <a:pt x="3860862" y="124460"/>
                  </a:cubicBezTo>
                  <a:lnTo>
                    <a:pt x="3860862" y="1418509"/>
                  </a:lnTo>
                  <a:cubicBezTo>
                    <a:pt x="3860862" y="1487089"/>
                    <a:pt x="3804982" y="1542969"/>
                    <a:pt x="3736402" y="1542969"/>
                  </a:cubicBezTo>
                  <a:close/>
                </a:path>
              </a:pathLst>
            </a:custGeom>
            <a:solidFill>
              <a:srgbClr val="2C7F77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560181" y="6550667"/>
            <a:ext cx="2914273" cy="339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2"/>
              </a:lnSpc>
            </a:pPr>
            <a:r>
              <a:rPr lang="en-US" sz="2001">
                <a:solidFill>
                  <a:srgbClr val="FFFCF4"/>
                </a:solidFill>
                <a:latin typeface="Gordita"/>
              </a:rPr>
              <a:t>Looking for jobs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8250" y="6131988"/>
            <a:ext cx="2676489" cy="337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11"/>
              </a:lnSpc>
              <a:spcBef>
                <a:spcPct val="0"/>
              </a:spcBef>
            </a:pPr>
            <a:r>
              <a:rPr lang="en-US" sz="2102" spc="81">
                <a:solidFill>
                  <a:srgbClr val="FFFCF4"/>
                </a:solidFill>
                <a:latin typeface="Gordita Bold"/>
              </a:rPr>
              <a:t>STUDENTS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172218" y="4072465"/>
            <a:ext cx="2765058" cy="339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2"/>
              </a:lnSpc>
            </a:pPr>
            <a:r>
              <a:rPr lang="en-US" sz="2001">
                <a:solidFill>
                  <a:srgbClr val="6D4C44"/>
                </a:solidFill>
                <a:latin typeface="Gordita"/>
              </a:rPr>
              <a:t>Listing job offers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8927861" y="6013020"/>
            <a:ext cx="4236622" cy="1381752"/>
            <a:chOff x="0" y="0"/>
            <a:chExt cx="4270802" cy="13929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270802" cy="1392900"/>
            </a:xfrm>
            <a:custGeom>
              <a:avLst/>
              <a:gdLst/>
              <a:ahLst/>
              <a:cxnLst/>
              <a:rect r="r" b="b" t="t" l="l"/>
              <a:pathLst>
                <a:path h="1392900" w="4270802">
                  <a:moveTo>
                    <a:pt x="4146342" y="1392900"/>
                  </a:moveTo>
                  <a:lnTo>
                    <a:pt x="124460" y="1392900"/>
                  </a:lnTo>
                  <a:cubicBezTo>
                    <a:pt x="55880" y="1392900"/>
                    <a:pt x="0" y="1337020"/>
                    <a:pt x="0" y="12684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146342" y="0"/>
                  </a:lnTo>
                  <a:cubicBezTo>
                    <a:pt x="4214922" y="0"/>
                    <a:pt x="4270802" y="55880"/>
                    <a:pt x="4270802" y="124460"/>
                  </a:cubicBezTo>
                  <a:lnTo>
                    <a:pt x="4270802" y="1268440"/>
                  </a:lnTo>
                  <a:cubicBezTo>
                    <a:pt x="4270802" y="1337020"/>
                    <a:pt x="4214922" y="1392900"/>
                    <a:pt x="4146342" y="1392900"/>
                  </a:cubicBezTo>
                  <a:close/>
                </a:path>
              </a:pathLst>
            </a:custGeom>
            <a:solidFill>
              <a:srgbClr val="6F7774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9264329" y="6525244"/>
            <a:ext cx="3563686" cy="692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2"/>
              </a:lnSpc>
            </a:pPr>
            <a:r>
              <a:rPr lang="en-US" sz="2001">
                <a:solidFill>
                  <a:srgbClr val="FFFCF4"/>
                </a:solidFill>
                <a:latin typeface="Gordita"/>
              </a:rPr>
              <a:t> Selecting up to 20 candidates per job offer    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172218" y="3653579"/>
            <a:ext cx="2627892" cy="337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11"/>
              </a:lnSpc>
              <a:spcBef>
                <a:spcPct val="0"/>
              </a:spcBef>
            </a:pPr>
            <a:r>
              <a:rPr lang="en-US" sz="2102" spc="81">
                <a:solidFill>
                  <a:srgbClr val="6D4C44"/>
                </a:solidFill>
                <a:latin typeface="Gordita Bold"/>
              </a:rPr>
              <a:t>  RECRUITERS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799125" y="6137119"/>
            <a:ext cx="2494093" cy="337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11"/>
              </a:lnSpc>
              <a:spcBef>
                <a:spcPct val="0"/>
              </a:spcBef>
            </a:pPr>
            <a:r>
              <a:rPr lang="en-US" sz="2102" spc="81">
                <a:solidFill>
                  <a:srgbClr val="FFFCF4"/>
                </a:solidFill>
                <a:latin typeface="Gordita Bold"/>
              </a:rPr>
              <a:t>ALGORITHM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3537223" y="3431548"/>
            <a:ext cx="3931627" cy="1358034"/>
            <a:chOff x="0" y="0"/>
            <a:chExt cx="3963347" cy="136899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3963347" cy="1368990"/>
            </a:xfrm>
            <a:custGeom>
              <a:avLst/>
              <a:gdLst/>
              <a:ahLst/>
              <a:cxnLst/>
              <a:rect r="r" b="b" t="t" l="l"/>
              <a:pathLst>
                <a:path h="1368990" w="3963347">
                  <a:moveTo>
                    <a:pt x="3838887" y="1368990"/>
                  </a:moveTo>
                  <a:lnTo>
                    <a:pt x="124460" y="1368990"/>
                  </a:lnTo>
                  <a:cubicBezTo>
                    <a:pt x="55880" y="1368990"/>
                    <a:pt x="0" y="1313110"/>
                    <a:pt x="0" y="12445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38887" y="0"/>
                  </a:lnTo>
                  <a:cubicBezTo>
                    <a:pt x="3907467" y="0"/>
                    <a:pt x="3963347" y="55880"/>
                    <a:pt x="3963347" y="124460"/>
                  </a:cubicBezTo>
                  <a:lnTo>
                    <a:pt x="3963347" y="1244530"/>
                  </a:lnTo>
                  <a:cubicBezTo>
                    <a:pt x="3963347" y="1313110"/>
                    <a:pt x="3907467" y="1368990"/>
                    <a:pt x="3838887" y="1368990"/>
                  </a:cubicBezTo>
                  <a:close/>
                </a:path>
              </a:pathLst>
            </a:custGeom>
            <a:solidFill>
              <a:srgbClr val="63D9CA"/>
            </a:solidFill>
          </p:spPr>
        </p:sp>
      </p:grpSp>
      <p:sp>
        <p:nvSpPr>
          <p:cNvPr name="TextBox 37" id="37"/>
          <p:cNvSpPr txBox="true"/>
          <p:nvPr/>
        </p:nvSpPr>
        <p:spPr>
          <a:xfrm rot="0">
            <a:off x="13642149" y="3915302"/>
            <a:ext cx="3747239" cy="692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2"/>
              </a:lnSpc>
            </a:pPr>
            <a:r>
              <a:rPr lang="en-US" sz="2001">
                <a:solidFill>
                  <a:srgbClr val="6D4C44"/>
                </a:solidFill>
                <a:latin typeface="Gordita"/>
              </a:rPr>
              <a:t>Students expressing interest and being approved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4259399" y="3642911"/>
            <a:ext cx="2679406" cy="31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2"/>
              </a:lnSpc>
              <a:spcBef>
                <a:spcPct val="0"/>
              </a:spcBef>
            </a:pPr>
            <a:r>
              <a:rPr lang="en-US" sz="2002" spc="78">
                <a:solidFill>
                  <a:srgbClr val="6D4C44"/>
                </a:solidFill>
                <a:latin typeface="Gordita Bold"/>
              </a:rPr>
              <a:t>JOB PLACEMENT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47814" y="833096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348457" y="697348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4"/>
                </a:lnTo>
                <a:lnTo>
                  <a:pt x="0" y="662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259664" y="1052171"/>
            <a:ext cx="11768672" cy="108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4"/>
              </a:lnSpc>
              <a:spcBef>
                <a:spcPct val="0"/>
              </a:spcBef>
            </a:pPr>
            <a:r>
              <a:rPr lang="en-US" sz="8613">
                <a:solidFill>
                  <a:srgbClr val="1E1B1B"/>
                </a:solidFill>
                <a:latin typeface="Tenor Sans Bold"/>
              </a:rPr>
              <a:t>HYPOTHESES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2443635"/>
            <a:ext cx="12912992" cy="2900116"/>
            <a:chOff x="0" y="0"/>
            <a:chExt cx="3400953" cy="7638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00952" cy="763817"/>
            </a:xfrm>
            <a:custGeom>
              <a:avLst/>
              <a:gdLst/>
              <a:ahLst/>
              <a:cxnLst/>
              <a:rect r="r" b="b" t="t" l="l"/>
              <a:pathLst>
                <a:path h="763817" w="3400952">
                  <a:moveTo>
                    <a:pt x="0" y="0"/>
                  </a:moveTo>
                  <a:lnTo>
                    <a:pt x="3400952" y="0"/>
                  </a:lnTo>
                  <a:lnTo>
                    <a:pt x="3400952" y="763817"/>
                  </a:lnTo>
                  <a:lnTo>
                    <a:pt x="0" y="763817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3400953" cy="78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8133" y="3781181"/>
            <a:ext cx="11562567" cy="112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599">
                <a:solidFill>
                  <a:srgbClr val="363434"/>
                </a:solidFill>
                <a:latin typeface="Tenor Sans"/>
              </a:rPr>
              <a:t>The ease of opting into the system directly affects the opt-in rate.</a:t>
            </a:r>
            <a:r>
              <a:rPr lang="en-US" sz="3599">
                <a:solidFill>
                  <a:srgbClr val="363434"/>
                </a:solidFill>
                <a:latin typeface="Tenor Sans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7312" y="2876552"/>
            <a:ext cx="7815493" cy="650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24"/>
              </a:lnSpc>
              <a:spcBef>
                <a:spcPct val="0"/>
              </a:spcBef>
            </a:pPr>
            <a:r>
              <a:rPr lang="en-US" sz="4099">
                <a:solidFill>
                  <a:srgbClr val="303030"/>
                </a:solidFill>
                <a:latin typeface="Tenor Sans"/>
              </a:rPr>
              <a:t>Opt-In Rate Impact: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3120622" y="2443635"/>
            <a:ext cx="3899911" cy="2900116"/>
          </a:xfrm>
          <a:custGeom>
            <a:avLst/>
            <a:gdLst/>
            <a:ahLst/>
            <a:cxnLst/>
            <a:rect r="r" b="b" t="t" l="l"/>
            <a:pathLst>
              <a:path h="2900116" w="3899911">
                <a:moveTo>
                  <a:pt x="3899912" y="0"/>
                </a:moveTo>
                <a:lnTo>
                  <a:pt x="0" y="0"/>
                </a:lnTo>
                <a:lnTo>
                  <a:pt x="0" y="2900115"/>
                </a:lnTo>
                <a:lnTo>
                  <a:pt x="3899912" y="2900115"/>
                </a:lnTo>
                <a:lnTo>
                  <a:pt x="389991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1" id="11"/>
          <p:cNvSpPr txBox="true"/>
          <p:nvPr/>
        </p:nvSpPr>
        <p:spPr>
          <a:xfrm rot="0">
            <a:off x="597072" y="1893269"/>
            <a:ext cx="460474" cy="179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06"/>
              </a:lnSpc>
              <a:spcBef>
                <a:spcPct val="0"/>
              </a:spcBef>
            </a:pPr>
            <a:r>
              <a:rPr lang="en-US" sz="11365">
                <a:solidFill>
                  <a:srgbClr val="2C7F77"/>
                </a:solidFill>
                <a:latin typeface="Tenor Sans"/>
              </a:rPr>
              <a:t>1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5847786"/>
            <a:ext cx="13698790" cy="3589091"/>
            <a:chOff x="0" y="0"/>
            <a:chExt cx="5657805" cy="14823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57805" cy="1482348"/>
            </a:xfrm>
            <a:custGeom>
              <a:avLst/>
              <a:gdLst/>
              <a:ahLst/>
              <a:cxnLst/>
              <a:rect r="r" b="b" t="t" l="l"/>
              <a:pathLst>
                <a:path h="1482348" w="5657805">
                  <a:moveTo>
                    <a:pt x="0" y="0"/>
                  </a:moveTo>
                  <a:lnTo>
                    <a:pt x="5657805" y="0"/>
                  </a:lnTo>
                  <a:lnTo>
                    <a:pt x="5657805" y="1482348"/>
                  </a:lnTo>
                  <a:lnTo>
                    <a:pt x="0" y="1482348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5657805" cy="150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417312" y="7417700"/>
            <a:ext cx="11846940" cy="171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>
                <a:solidFill>
                  <a:srgbClr val="363434"/>
                </a:solidFill>
                <a:latin typeface="Tenor Sans"/>
              </a:rPr>
              <a:t>Students with complete profiles, including uploaded resumes and active engagement with job offers, are more likely to receive job placement opportunities.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55412" y="6310260"/>
            <a:ext cx="11846940" cy="650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25"/>
              </a:lnSpc>
              <a:spcBef>
                <a:spcPct val="0"/>
              </a:spcBef>
            </a:pPr>
            <a:r>
              <a:rPr lang="en-US" sz="4100">
                <a:solidFill>
                  <a:srgbClr val="303030"/>
                </a:solidFill>
                <a:latin typeface="Tenor Sans"/>
              </a:rPr>
              <a:t>Profile Completeness and Engagement Impact: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4413937" y="5847786"/>
            <a:ext cx="2133878" cy="3589091"/>
          </a:xfrm>
          <a:custGeom>
            <a:avLst/>
            <a:gdLst/>
            <a:ahLst/>
            <a:cxnLst/>
            <a:rect r="r" b="b" t="t" l="l"/>
            <a:pathLst>
              <a:path h="3589091" w="2133878">
                <a:moveTo>
                  <a:pt x="0" y="0"/>
                </a:moveTo>
                <a:lnTo>
                  <a:pt x="2133877" y="0"/>
                </a:lnTo>
                <a:lnTo>
                  <a:pt x="2133877" y="3589091"/>
                </a:lnTo>
                <a:lnTo>
                  <a:pt x="0" y="35890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8" id="18"/>
          <p:cNvSpPr txBox="true"/>
          <p:nvPr/>
        </p:nvSpPr>
        <p:spPr>
          <a:xfrm rot="0">
            <a:off x="434663" y="5408133"/>
            <a:ext cx="785292" cy="179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06"/>
              </a:lnSpc>
              <a:spcBef>
                <a:spcPct val="0"/>
              </a:spcBef>
            </a:pPr>
            <a:r>
              <a:rPr lang="en-US" sz="11365">
                <a:solidFill>
                  <a:srgbClr val="2C7F77"/>
                </a:solidFill>
                <a:latin typeface="Tenor Sans"/>
              </a:rPr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47814" y="833096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948118" y="8857027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3" y="0"/>
                </a:lnTo>
                <a:lnTo>
                  <a:pt x="2351533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259664" y="1052171"/>
            <a:ext cx="11768672" cy="108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4"/>
              </a:lnSpc>
              <a:spcBef>
                <a:spcPct val="0"/>
              </a:spcBef>
            </a:pPr>
            <a:r>
              <a:rPr lang="en-US" sz="8613">
                <a:solidFill>
                  <a:srgbClr val="1E1B1B"/>
                </a:solidFill>
                <a:latin typeface="Tenor Sans Bold"/>
              </a:rPr>
              <a:t>HYPOTHESIS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3226791"/>
            <a:ext cx="12803411" cy="4743605"/>
            <a:chOff x="0" y="0"/>
            <a:chExt cx="3372092" cy="124934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72092" cy="1249344"/>
            </a:xfrm>
            <a:custGeom>
              <a:avLst/>
              <a:gdLst/>
              <a:ahLst/>
              <a:cxnLst/>
              <a:rect r="r" b="b" t="t" l="l"/>
              <a:pathLst>
                <a:path h="1249344" w="3372092">
                  <a:moveTo>
                    <a:pt x="0" y="0"/>
                  </a:moveTo>
                  <a:lnTo>
                    <a:pt x="3372092" y="0"/>
                  </a:lnTo>
                  <a:lnTo>
                    <a:pt x="3372092" y="1249344"/>
                  </a:lnTo>
                  <a:lnTo>
                    <a:pt x="0" y="1249344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3372092" cy="12683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8133" y="5114925"/>
            <a:ext cx="12473192" cy="1973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9"/>
              </a:lnSpc>
            </a:pPr>
            <a:r>
              <a:rPr lang="en-US" sz="4199">
                <a:solidFill>
                  <a:srgbClr val="363434"/>
                </a:solidFill>
                <a:latin typeface="Tenor Sans"/>
              </a:rPr>
              <a:t>Analyzing and optimizing the shortlisting process directly impacts job placement outcomes.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8133" y="3958736"/>
            <a:ext cx="14775784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49"/>
              </a:lnSpc>
              <a:spcBef>
                <a:spcPct val="0"/>
              </a:spcBef>
            </a:pPr>
            <a:r>
              <a:rPr lang="en-US" sz="4999">
                <a:solidFill>
                  <a:srgbClr val="303030"/>
                </a:solidFill>
                <a:latin typeface="Tenor Sans"/>
              </a:rPr>
              <a:t>Shortlisting Process Optimization: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97062" y="513036"/>
            <a:ext cx="828526" cy="179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06"/>
              </a:lnSpc>
              <a:spcBef>
                <a:spcPct val="0"/>
              </a:spcBef>
            </a:pPr>
            <a:r>
              <a:rPr lang="en-US" sz="11365">
                <a:solidFill>
                  <a:srgbClr val="2C7F77"/>
                </a:solidFill>
                <a:latin typeface="Tenor Sans"/>
              </a:rPr>
              <a:t>3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429527" y="3726424"/>
            <a:ext cx="5294053" cy="3744339"/>
          </a:xfrm>
          <a:custGeom>
            <a:avLst/>
            <a:gdLst/>
            <a:ahLst/>
            <a:cxnLst/>
            <a:rect r="r" b="b" t="t" l="l"/>
            <a:pathLst>
              <a:path h="3744339" w="5294053">
                <a:moveTo>
                  <a:pt x="0" y="0"/>
                </a:moveTo>
                <a:lnTo>
                  <a:pt x="5294053" y="0"/>
                </a:lnTo>
                <a:lnTo>
                  <a:pt x="5294053" y="3744339"/>
                </a:lnTo>
                <a:lnTo>
                  <a:pt x="0" y="3744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47814" y="833096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2" y="0"/>
                </a:lnTo>
                <a:lnTo>
                  <a:pt x="2351532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948118" y="8857027"/>
            <a:ext cx="2351532" cy="662704"/>
          </a:xfrm>
          <a:custGeom>
            <a:avLst/>
            <a:gdLst/>
            <a:ahLst/>
            <a:cxnLst/>
            <a:rect r="r" b="b" t="t" l="l"/>
            <a:pathLst>
              <a:path h="662704" w="2351532">
                <a:moveTo>
                  <a:pt x="0" y="0"/>
                </a:moveTo>
                <a:lnTo>
                  <a:pt x="2351533" y="0"/>
                </a:lnTo>
                <a:lnTo>
                  <a:pt x="2351533" y="662705"/>
                </a:lnTo>
                <a:lnTo>
                  <a:pt x="0" y="662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3259664" y="1052171"/>
            <a:ext cx="11768672" cy="1087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4"/>
              </a:lnSpc>
              <a:spcBef>
                <a:spcPct val="0"/>
              </a:spcBef>
            </a:pPr>
            <a:r>
              <a:rPr lang="en-US" sz="8613">
                <a:solidFill>
                  <a:srgbClr val="1E1B1B"/>
                </a:solidFill>
                <a:latin typeface="Tenor Sans Bold"/>
              </a:rPr>
              <a:t>HYPOTHESIS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3226791"/>
            <a:ext cx="13806129" cy="4140911"/>
            <a:chOff x="0" y="0"/>
            <a:chExt cx="3636182" cy="10906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36182" cy="1090610"/>
            </a:xfrm>
            <a:custGeom>
              <a:avLst/>
              <a:gdLst/>
              <a:ahLst/>
              <a:cxnLst/>
              <a:rect r="r" b="b" t="t" l="l"/>
              <a:pathLst>
                <a:path h="1090610" w="3636182">
                  <a:moveTo>
                    <a:pt x="0" y="0"/>
                  </a:moveTo>
                  <a:lnTo>
                    <a:pt x="3636182" y="0"/>
                  </a:lnTo>
                  <a:lnTo>
                    <a:pt x="3636182" y="1090610"/>
                  </a:lnTo>
                  <a:lnTo>
                    <a:pt x="0" y="1090610"/>
                  </a:lnTo>
                  <a:close/>
                </a:path>
              </a:pathLst>
            </a:custGeom>
            <a:solidFill>
              <a:srgbClr val="F1F0E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3636182" cy="11096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2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8133" y="5333567"/>
            <a:ext cx="12865838" cy="1316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9"/>
              </a:lnSpc>
            </a:pPr>
            <a:r>
              <a:rPr lang="en-US" sz="4199">
                <a:solidFill>
                  <a:srgbClr val="363434"/>
                </a:solidFill>
                <a:latin typeface="Tenor Sans"/>
              </a:rPr>
              <a:t>Educational institutions with career centers positively affect the shortlisting process.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8133" y="3958736"/>
            <a:ext cx="14775784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49"/>
              </a:lnSpc>
              <a:spcBef>
                <a:spcPct val="0"/>
              </a:spcBef>
            </a:pPr>
            <a:r>
              <a:rPr lang="en-US" sz="4999">
                <a:solidFill>
                  <a:srgbClr val="303030"/>
                </a:solidFill>
                <a:latin typeface="Tenor Sans"/>
              </a:rPr>
              <a:t>The Impact of Having a Career Center: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16521" y="513036"/>
            <a:ext cx="789608" cy="1794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06"/>
              </a:lnSpc>
              <a:spcBef>
                <a:spcPct val="0"/>
              </a:spcBef>
            </a:pPr>
            <a:r>
              <a:rPr lang="en-US" sz="11365">
                <a:solidFill>
                  <a:srgbClr val="2C7F77"/>
                </a:solidFill>
                <a:latin typeface="Tenor Sans"/>
              </a:rPr>
              <a:t>4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4047992" y="3301195"/>
            <a:ext cx="3526770" cy="4066507"/>
          </a:xfrm>
          <a:custGeom>
            <a:avLst/>
            <a:gdLst/>
            <a:ahLst/>
            <a:cxnLst/>
            <a:rect r="r" b="b" t="t" l="l"/>
            <a:pathLst>
              <a:path h="4066507" w="3526770">
                <a:moveTo>
                  <a:pt x="0" y="0"/>
                </a:moveTo>
                <a:lnTo>
                  <a:pt x="3526770" y="0"/>
                </a:lnTo>
                <a:lnTo>
                  <a:pt x="3526770" y="4066507"/>
                </a:lnTo>
                <a:lnTo>
                  <a:pt x="0" y="40665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2070" y="-112111"/>
            <a:ext cx="18746553" cy="10511223"/>
          </a:xfrm>
          <a:custGeom>
            <a:avLst/>
            <a:gdLst/>
            <a:ahLst/>
            <a:cxnLst/>
            <a:rect r="r" b="b" t="t" l="l"/>
            <a:pathLst>
              <a:path h="10511223" w="18746553">
                <a:moveTo>
                  <a:pt x="0" y="0"/>
                </a:moveTo>
                <a:lnTo>
                  <a:pt x="18746553" y="0"/>
                </a:lnTo>
                <a:lnTo>
                  <a:pt x="18746553" y="10511222"/>
                </a:lnTo>
                <a:lnTo>
                  <a:pt x="0" y="105112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01" r="0" b="-801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9218" y="-179469"/>
            <a:ext cx="18806436" cy="10645939"/>
          </a:xfrm>
          <a:custGeom>
            <a:avLst/>
            <a:gdLst/>
            <a:ahLst/>
            <a:cxnLst/>
            <a:rect r="r" b="b" t="t" l="l"/>
            <a:pathLst>
              <a:path h="10645939" w="18806436">
                <a:moveTo>
                  <a:pt x="0" y="0"/>
                </a:moveTo>
                <a:lnTo>
                  <a:pt x="18806436" y="0"/>
                </a:lnTo>
                <a:lnTo>
                  <a:pt x="18806436" y="10645938"/>
                </a:lnTo>
                <a:lnTo>
                  <a:pt x="0" y="106459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0" t="-185" r="-65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45" t="0" r="-1145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DAGEq7BBzNQ</dc:identifier>
  <dcterms:modified xsi:type="dcterms:W3CDTF">2011-08-01T06:04:30Z</dcterms:modified>
  <cp:revision>1</cp:revision>
  <dc:title>OptiMatch slides</dc:title>
</cp:coreProperties>
</file>

<file path=docProps/thumbnail.jpeg>
</file>